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74" r:id="rId4"/>
    <p:sldId id="289" r:id="rId5"/>
    <p:sldId id="290" r:id="rId6"/>
    <p:sldId id="293" r:id="rId7"/>
    <p:sldId id="294" r:id="rId8"/>
    <p:sldId id="295" r:id="rId9"/>
    <p:sldId id="296" r:id="rId10"/>
    <p:sldId id="297" r:id="rId11"/>
    <p:sldId id="278" r:id="rId12"/>
    <p:sldId id="29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9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3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81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014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91047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91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262190" cy="6858000"/>
          </a:xfrm>
          <a:custGeom>
            <a:avLst/>
            <a:gdLst>
              <a:gd name="connsiteX0" fmla="*/ 1383915 w 7262190"/>
              <a:gd name="connsiteY0" fmla="*/ 947530 h 6858000"/>
              <a:gd name="connsiteX1" fmla="*/ 4147930 w 7262190"/>
              <a:gd name="connsiteY1" fmla="*/ 947530 h 6858000"/>
              <a:gd name="connsiteX2" fmla="*/ 2764015 w 7262190"/>
              <a:gd name="connsiteY2" fmla="*/ 6858000 h 6858000"/>
              <a:gd name="connsiteX3" fmla="*/ 0 w 7262190"/>
              <a:gd name="connsiteY3" fmla="*/ 6858000 h 6858000"/>
              <a:gd name="connsiteX4" fmla="*/ 4498175 w 7262190"/>
              <a:gd name="connsiteY4" fmla="*/ 0 h 6858000"/>
              <a:gd name="connsiteX5" fmla="*/ 7262190 w 7262190"/>
              <a:gd name="connsiteY5" fmla="*/ 0 h 6858000"/>
              <a:gd name="connsiteX6" fmla="*/ 5878275 w 7262190"/>
              <a:gd name="connsiteY6" fmla="*/ 5910470 h 6858000"/>
              <a:gd name="connsiteX7" fmla="*/ 3114260 w 7262190"/>
              <a:gd name="connsiteY7" fmla="*/ 59104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62190" h="6858000">
                <a:moveTo>
                  <a:pt x="1383915" y="947530"/>
                </a:moveTo>
                <a:lnTo>
                  <a:pt x="4147930" y="947530"/>
                </a:lnTo>
                <a:lnTo>
                  <a:pt x="2764015" y="6858000"/>
                </a:lnTo>
                <a:lnTo>
                  <a:pt x="0" y="6858000"/>
                </a:lnTo>
                <a:close/>
                <a:moveTo>
                  <a:pt x="4498175" y="0"/>
                </a:moveTo>
                <a:lnTo>
                  <a:pt x="7262190" y="0"/>
                </a:lnTo>
                <a:lnTo>
                  <a:pt x="5878275" y="5910470"/>
                </a:lnTo>
                <a:lnTo>
                  <a:pt x="3114260" y="591047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1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" y="-1"/>
            <a:ext cx="2888974" cy="514184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074506" y="1716156"/>
            <a:ext cx="2888974" cy="514184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149011" y="-1"/>
            <a:ext cx="2888974" cy="514184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223516" y="1716156"/>
            <a:ext cx="2968484" cy="514184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7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4027328" y="2"/>
            <a:ext cx="4225722" cy="6857998"/>
          </a:xfr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Image Just One Click</a:t>
            </a:r>
          </a:p>
        </p:txBody>
      </p:sp>
      <p:sp>
        <p:nvSpPr>
          <p:cNvPr id="1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-2" y="2"/>
            <a:ext cx="4027330" cy="6857998"/>
          </a:xfr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Image Just One Click</a:t>
            </a:r>
          </a:p>
        </p:txBody>
      </p:sp>
    </p:spTree>
    <p:extLst>
      <p:ext uri="{BB962C8B-B14F-4D97-AF65-F5344CB8AC3E}">
        <p14:creationId xmlns:p14="http://schemas.microsoft.com/office/powerpoint/2010/main" val="161781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358247" y="1758463"/>
            <a:ext cx="3471828" cy="3291839"/>
          </a:xfrm>
          <a:prstGeom prst="round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8142346" y="1758463"/>
            <a:ext cx="3471829" cy="3291839"/>
          </a:xfrm>
          <a:prstGeom prst="round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574146" y="1758463"/>
            <a:ext cx="3471829" cy="3291839"/>
          </a:xfrm>
          <a:prstGeom prst="round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77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73BF8-0978-487A-81E9-5D9C0A9987D6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C6ED5-8FC2-4F1D-8503-FF10359BB028}" type="slidenum">
              <a:rPr lang="en-US" smtClean="0"/>
              <a:t>‹#›</a:t>
            </a:fld>
            <a:endParaRPr lang="en-US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168813" y="168812"/>
            <a:ext cx="11859067" cy="6527410"/>
            <a:chOff x="168813" y="168812"/>
            <a:chExt cx="11859067" cy="6527410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168813" y="168812"/>
              <a:ext cx="1069145" cy="1069145"/>
              <a:chOff x="168813" y="168812"/>
              <a:chExt cx="1069145" cy="106914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68813" y="168812"/>
                <a:ext cx="1069145" cy="1069145"/>
                <a:chOff x="168813" y="168812"/>
                <a:chExt cx="2110154" cy="2110154"/>
              </a:xfrm>
            </p:grpSpPr>
            <p:cxnSp>
              <p:nvCxnSpPr>
                <p:cNvPr id="12" name="Straight Connector 11"/>
                <p:cNvCxnSpPr/>
                <p:nvPr/>
              </p:nvCxnSpPr>
              <p:spPr>
                <a:xfrm>
                  <a:off x="168813" y="168812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rot="5400000">
                  <a:off x="1223890" y="-886265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/>
              <p:cNvGrpSpPr/>
              <p:nvPr/>
            </p:nvGrpSpPr>
            <p:grpSpPr>
              <a:xfrm>
                <a:off x="253221" y="239150"/>
                <a:ext cx="759656" cy="759656"/>
                <a:chOff x="168813" y="168812"/>
                <a:chExt cx="2110154" cy="2110154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168813" y="168812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 rot="5400000">
                  <a:off x="1223890" y="-886265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" name="Group 13"/>
            <p:cNvGrpSpPr/>
            <p:nvPr userDrawn="1"/>
          </p:nvGrpSpPr>
          <p:grpSpPr>
            <a:xfrm flipH="1">
              <a:off x="10958735" y="168812"/>
              <a:ext cx="1069145" cy="1069145"/>
              <a:chOff x="168813" y="168812"/>
              <a:chExt cx="1069145" cy="1069145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68813" y="168812"/>
                <a:ext cx="1069145" cy="1069145"/>
                <a:chOff x="168813" y="168812"/>
                <a:chExt cx="2110154" cy="2110154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168813" y="168812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rot="5400000">
                  <a:off x="1223890" y="-886265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/>
              <p:cNvGrpSpPr/>
              <p:nvPr/>
            </p:nvGrpSpPr>
            <p:grpSpPr>
              <a:xfrm>
                <a:off x="253221" y="239150"/>
                <a:ext cx="759656" cy="759656"/>
                <a:chOff x="168813" y="168812"/>
                <a:chExt cx="2110154" cy="2110154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68813" y="168812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rot="5400000">
                  <a:off x="1223890" y="-886265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/>
            <p:cNvGrpSpPr/>
            <p:nvPr userDrawn="1"/>
          </p:nvGrpSpPr>
          <p:grpSpPr>
            <a:xfrm flipV="1">
              <a:off x="168813" y="5627077"/>
              <a:ext cx="1069145" cy="1069145"/>
              <a:chOff x="168813" y="168812"/>
              <a:chExt cx="1069145" cy="1069145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68813" y="168812"/>
                <a:ext cx="1069145" cy="1069145"/>
                <a:chOff x="168813" y="168812"/>
                <a:chExt cx="2110154" cy="2110154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68813" y="168812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5400000">
                  <a:off x="1223890" y="-886265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/>
            </p:nvGrpSpPr>
            <p:grpSpPr>
              <a:xfrm>
                <a:off x="253221" y="239150"/>
                <a:ext cx="759656" cy="759656"/>
                <a:chOff x="168813" y="168812"/>
                <a:chExt cx="2110154" cy="2110154"/>
              </a:xfrm>
            </p:grpSpPr>
            <p:cxnSp>
              <p:nvCxnSpPr>
                <p:cNvPr id="24" name="Straight Connector 23"/>
                <p:cNvCxnSpPr/>
                <p:nvPr/>
              </p:nvCxnSpPr>
              <p:spPr>
                <a:xfrm>
                  <a:off x="168813" y="168812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rot="5400000">
                  <a:off x="1223890" y="-886265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" name="Group 27"/>
            <p:cNvGrpSpPr/>
            <p:nvPr userDrawn="1"/>
          </p:nvGrpSpPr>
          <p:grpSpPr>
            <a:xfrm flipH="1" flipV="1">
              <a:off x="10958735" y="5627077"/>
              <a:ext cx="1069145" cy="1069145"/>
              <a:chOff x="168813" y="168812"/>
              <a:chExt cx="1069145" cy="1069145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68813" y="168812"/>
                <a:ext cx="1069145" cy="1069145"/>
                <a:chOff x="168813" y="168812"/>
                <a:chExt cx="2110154" cy="2110154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68813" y="168812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rot="5400000">
                  <a:off x="1223890" y="-886265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/>
              <p:cNvGrpSpPr/>
              <p:nvPr/>
            </p:nvGrpSpPr>
            <p:grpSpPr>
              <a:xfrm>
                <a:off x="253221" y="239150"/>
                <a:ext cx="759656" cy="759656"/>
                <a:chOff x="168813" y="168812"/>
                <a:chExt cx="2110154" cy="2110154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>
                  <a:off x="168813" y="168812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>
                  <a:off x="1223890" y="-886265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5" name="TextBox 34"/>
          <p:cNvSpPr txBox="1"/>
          <p:nvPr userDrawn="1"/>
        </p:nvSpPr>
        <p:spPr>
          <a:xfrm>
            <a:off x="253221" y="6348885"/>
            <a:ext cx="1276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rexi.theme.com</a:t>
            </a:r>
          </a:p>
        </p:txBody>
      </p:sp>
    </p:spTree>
    <p:extLst>
      <p:ext uri="{BB962C8B-B14F-4D97-AF65-F5344CB8AC3E}">
        <p14:creationId xmlns:p14="http://schemas.microsoft.com/office/powerpoint/2010/main" val="1865188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9" r:id="rId6"/>
    <p:sldLayoutId id="2147483664" r:id="rId7"/>
    <p:sldLayoutId id="214748366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ataverse.no/dataverse/root/?q=russian+aspec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24307" y="928468"/>
            <a:ext cx="253466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0" b="1" dirty="0">
                <a:solidFill>
                  <a:schemeClr val="bg1">
                    <a:lumMod val="85000"/>
                    <a:alpha val="30000"/>
                  </a:schemeClr>
                </a:solidFill>
                <a:latin typeface="+mj-lt"/>
              </a:rPr>
              <a:t>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8813" y="168812"/>
            <a:ext cx="11859067" cy="6527410"/>
            <a:chOff x="168813" y="168812"/>
            <a:chExt cx="11859067" cy="6527410"/>
          </a:xfrm>
        </p:grpSpPr>
        <p:grpSp>
          <p:nvGrpSpPr>
            <p:cNvPr id="3" name="Group 2"/>
            <p:cNvGrpSpPr/>
            <p:nvPr userDrawn="1"/>
          </p:nvGrpSpPr>
          <p:grpSpPr>
            <a:xfrm>
              <a:off x="168813" y="168812"/>
              <a:ext cx="1069145" cy="1069145"/>
              <a:chOff x="168813" y="168812"/>
              <a:chExt cx="1069145" cy="1069145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168813" y="168812"/>
                <a:ext cx="1069145" cy="1069145"/>
                <a:chOff x="168813" y="168812"/>
                <a:chExt cx="2110154" cy="2110154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168813" y="168812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5400000">
                  <a:off x="1223890" y="-886265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/>
              <p:cNvGrpSpPr/>
              <p:nvPr/>
            </p:nvGrpSpPr>
            <p:grpSpPr>
              <a:xfrm>
                <a:off x="253221" y="239150"/>
                <a:ext cx="759656" cy="759656"/>
                <a:chOff x="168813" y="168812"/>
                <a:chExt cx="2110154" cy="2110154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>
                  <a:off x="168813" y="168812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rot="5400000">
                  <a:off x="1223890" y="-886265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" name="Group 3"/>
            <p:cNvGrpSpPr/>
            <p:nvPr userDrawn="1"/>
          </p:nvGrpSpPr>
          <p:grpSpPr>
            <a:xfrm flipH="1">
              <a:off x="10958735" y="168812"/>
              <a:ext cx="1069145" cy="1069145"/>
              <a:chOff x="168813" y="168812"/>
              <a:chExt cx="1069145" cy="1069145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68813" y="168812"/>
                <a:ext cx="1069145" cy="1069145"/>
                <a:chOff x="168813" y="168812"/>
                <a:chExt cx="2110154" cy="2110154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168813" y="168812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rot="5400000">
                  <a:off x="1223890" y="-886265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253221" y="239150"/>
                <a:ext cx="759656" cy="759656"/>
                <a:chOff x="168813" y="168812"/>
                <a:chExt cx="2110154" cy="2110154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168813" y="168812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rot="5400000">
                  <a:off x="1223890" y="-886265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" name="Group 4"/>
            <p:cNvGrpSpPr/>
            <p:nvPr userDrawn="1"/>
          </p:nvGrpSpPr>
          <p:grpSpPr>
            <a:xfrm flipV="1">
              <a:off x="168813" y="5627077"/>
              <a:ext cx="1069145" cy="1069145"/>
              <a:chOff x="168813" y="168812"/>
              <a:chExt cx="1069145" cy="1069145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68813" y="168812"/>
                <a:ext cx="1069145" cy="1069145"/>
                <a:chOff x="168813" y="168812"/>
                <a:chExt cx="2110154" cy="2110154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68813" y="168812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rot="5400000">
                  <a:off x="1223890" y="-886265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/>
              <p:cNvGrpSpPr/>
              <p:nvPr/>
            </p:nvGrpSpPr>
            <p:grpSpPr>
              <a:xfrm>
                <a:off x="253221" y="239150"/>
                <a:ext cx="759656" cy="759656"/>
                <a:chOff x="168813" y="168812"/>
                <a:chExt cx="2110154" cy="2110154"/>
              </a:xfrm>
            </p:grpSpPr>
            <p:cxnSp>
              <p:nvCxnSpPr>
                <p:cNvPr id="15" name="Straight Connector 14"/>
                <p:cNvCxnSpPr/>
                <p:nvPr/>
              </p:nvCxnSpPr>
              <p:spPr>
                <a:xfrm>
                  <a:off x="168813" y="168812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rot="5400000">
                  <a:off x="1223890" y="-886265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Group 5"/>
            <p:cNvGrpSpPr/>
            <p:nvPr userDrawn="1"/>
          </p:nvGrpSpPr>
          <p:grpSpPr>
            <a:xfrm flipH="1" flipV="1">
              <a:off x="10958735" y="5627077"/>
              <a:ext cx="1069145" cy="1069145"/>
              <a:chOff x="168813" y="168812"/>
              <a:chExt cx="1069145" cy="1069145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68813" y="168812"/>
                <a:ext cx="1069145" cy="1069145"/>
                <a:chOff x="168813" y="168812"/>
                <a:chExt cx="2110154" cy="2110154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>
                  <a:off x="168813" y="168812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rot="5400000">
                  <a:off x="1223890" y="-886265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/>
              <p:cNvGrpSpPr/>
              <p:nvPr/>
            </p:nvGrpSpPr>
            <p:grpSpPr>
              <a:xfrm>
                <a:off x="253221" y="239150"/>
                <a:ext cx="759656" cy="759656"/>
                <a:chOff x="168813" y="168812"/>
                <a:chExt cx="2110154" cy="2110154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>
                  <a:off x="168813" y="168812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 rot="5400000">
                  <a:off x="1223890" y="-886265"/>
                  <a:ext cx="0" cy="211015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/>
          <p:cNvSpPr txBox="1"/>
          <p:nvPr/>
        </p:nvSpPr>
        <p:spPr>
          <a:xfrm>
            <a:off x="2943382" y="2277854"/>
            <a:ext cx="8015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  <a:latin typeface="+mj-lt"/>
              </a:rPr>
              <a:t>P</a:t>
            </a: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redicting Russian aspect by other verbal categories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513579" y="5673061"/>
            <a:ext cx="551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НИУ Высшая школа экономики, 2021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2E8735-32B9-490D-9D4C-F8E9948BD662}"/>
              </a:ext>
            </a:extLst>
          </p:cNvPr>
          <p:cNvSpPr txBox="1"/>
          <p:nvPr/>
        </p:nvSpPr>
        <p:spPr>
          <a:xfrm>
            <a:off x="3005089" y="3847514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Иваненко Анастасия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7853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51553" y="834168"/>
            <a:ext cx="1628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accent3"/>
                </a:solidFill>
                <a:latin typeface="+mj-lt"/>
              </a:rPr>
              <a:t>Шаг 7</a:t>
            </a:r>
            <a:endParaRPr lang="en-US" sz="4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51553" y="1542054"/>
            <a:ext cx="3459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Объединить значения столбцов с родом и лицом и посмотреть корреляцию с видом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3B1384C-E08D-4222-8C52-5541E04765C6}"/>
              </a:ext>
            </a:extLst>
          </p:cNvPr>
          <p:cNvSpPr/>
          <p:nvPr/>
        </p:nvSpPr>
        <p:spPr>
          <a:xfrm>
            <a:off x="298710" y="6310580"/>
            <a:ext cx="1266140" cy="269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10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0269B4-5D9C-4BC8-9600-C23F41519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7" t="27148" r="49046" b="52921"/>
          <a:stretch/>
        </p:blipFill>
        <p:spPr>
          <a:xfrm>
            <a:off x="188535" y="943451"/>
            <a:ext cx="6768018" cy="163017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B6FBA4-5A9F-4C7A-9989-49A6CC129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24" t="53196" r="722" b="9004"/>
          <a:stretch/>
        </p:blipFill>
        <p:spPr>
          <a:xfrm>
            <a:off x="735290" y="2771481"/>
            <a:ext cx="5505254" cy="2592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555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1326242" y="1105629"/>
            <a:ext cx="5355532" cy="4464050"/>
            <a:chOff x="2449513" y="450850"/>
            <a:chExt cx="6399213" cy="5334000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449513" y="4448175"/>
              <a:ext cx="1438275" cy="133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887788" y="4251325"/>
              <a:ext cx="554038" cy="1533525"/>
            </a:xfrm>
            <a:custGeom>
              <a:avLst/>
              <a:gdLst>
                <a:gd name="T0" fmla="*/ 0 w 349"/>
                <a:gd name="T1" fmla="*/ 966 h 966"/>
                <a:gd name="T2" fmla="*/ 0 w 349"/>
                <a:gd name="T3" fmla="*/ 126 h 966"/>
                <a:gd name="T4" fmla="*/ 349 w 349"/>
                <a:gd name="T5" fmla="*/ 0 h 966"/>
                <a:gd name="T6" fmla="*/ 349 w 349"/>
                <a:gd name="T7" fmla="*/ 713 h 966"/>
                <a:gd name="T8" fmla="*/ 0 w 349"/>
                <a:gd name="T9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966">
                  <a:moveTo>
                    <a:pt x="0" y="966"/>
                  </a:moveTo>
                  <a:lnTo>
                    <a:pt x="0" y="126"/>
                  </a:lnTo>
                  <a:lnTo>
                    <a:pt x="349" y="0"/>
                  </a:lnTo>
                  <a:lnTo>
                    <a:pt x="349" y="713"/>
                  </a:lnTo>
                  <a:lnTo>
                    <a:pt x="0" y="96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2749551" y="4700588"/>
              <a:ext cx="838200" cy="835025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7770813" y="4416425"/>
              <a:ext cx="0" cy="806450"/>
            </a:xfrm>
            <a:prstGeom prst="line">
              <a:avLst/>
            </a:prstGeom>
            <a:noFill/>
            <a:ln w="15875" cap="flat">
              <a:solidFill>
                <a:srgbClr val="F5F5F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8143876" y="4724401"/>
              <a:ext cx="241300" cy="241300"/>
            </a:xfrm>
            <a:custGeom>
              <a:avLst/>
              <a:gdLst>
                <a:gd name="T0" fmla="*/ 53 w 106"/>
                <a:gd name="T1" fmla="*/ 25 h 106"/>
                <a:gd name="T2" fmla="*/ 55 w 106"/>
                <a:gd name="T3" fmla="*/ 25 h 106"/>
                <a:gd name="T4" fmla="*/ 75 w 106"/>
                <a:gd name="T5" fmla="*/ 5 h 106"/>
                <a:gd name="T6" fmla="*/ 75 w 106"/>
                <a:gd name="T7" fmla="*/ 5 h 106"/>
                <a:gd name="T8" fmla="*/ 53 w 106"/>
                <a:gd name="T9" fmla="*/ 0 h 106"/>
                <a:gd name="T10" fmla="*/ 0 w 106"/>
                <a:gd name="T11" fmla="*/ 53 h 106"/>
                <a:gd name="T12" fmla="*/ 53 w 106"/>
                <a:gd name="T13" fmla="*/ 106 h 106"/>
                <a:gd name="T14" fmla="*/ 106 w 106"/>
                <a:gd name="T15" fmla="*/ 53 h 106"/>
                <a:gd name="T16" fmla="*/ 101 w 106"/>
                <a:gd name="T17" fmla="*/ 31 h 106"/>
                <a:gd name="T18" fmla="*/ 101 w 106"/>
                <a:gd name="T19" fmla="*/ 31 h 106"/>
                <a:gd name="T20" fmla="*/ 81 w 106"/>
                <a:gd name="T21" fmla="*/ 51 h 106"/>
                <a:gd name="T22" fmla="*/ 81 w 106"/>
                <a:gd name="T23" fmla="*/ 53 h 106"/>
                <a:gd name="T24" fmla="*/ 53 w 106"/>
                <a:gd name="T25" fmla="*/ 81 h 106"/>
                <a:gd name="T26" fmla="*/ 25 w 106"/>
                <a:gd name="T27" fmla="*/ 53 h 106"/>
                <a:gd name="T28" fmla="*/ 53 w 106"/>
                <a:gd name="T29" fmla="*/ 25 h 106"/>
                <a:gd name="T30" fmla="*/ 53 w 106"/>
                <a:gd name="T31" fmla="*/ 25 h 106"/>
                <a:gd name="T32" fmla="*/ 53 w 106"/>
                <a:gd name="T33" fmla="*/ 2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106">
                  <a:moveTo>
                    <a:pt x="53" y="25"/>
                  </a:moveTo>
                  <a:cubicBezTo>
                    <a:pt x="54" y="25"/>
                    <a:pt x="54" y="25"/>
                    <a:pt x="55" y="2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69" y="2"/>
                    <a:pt x="61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2"/>
                    <a:pt x="24" y="106"/>
                    <a:pt x="53" y="106"/>
                  </a:cubicBezTo>
                  <a:cubicBezTo>
                    <a:pt x="82" y="106"/>
                    <a:pt x="106" y="82"/>
                    <a:pt x="106" y="53"/>
                  </a:cubicBezTo>
                  <a:cubicBezTo>
                    <a:pt x="106" y="45"/>
                    <a:pt x="104" y="37"/>
                    <a:pt x="101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2"/>
                    <a:pt x="81" y="52"/>
                    <a:pt x="81" y="53"/>
                  </a:cubicBezTo>
                  <a:cubicBezTo>
                    <a:pt x="81" y="68"/>
                    <a:pt x="68" y="81"/>
                    <a:pt x="53" y="81"/>
                  </a:cubicBezTo>
                  <a:cubicBezTo>
                    <a:pt x="38" y="81"/>
                    <a:pt x="25" y="68"/>
                    <a:pt x="25" y="53"/>
                  </a:cubicBezTo>
                  <a:cubicBezTo>
                    <a:pt x="25" y="38"/>
                    <a:pt x="38" y="25"/>
                    <a:pt x="53" y="25"/>
                  </a:cubicBezTo>
                  <a:close/>
                  <a:moveTo>
                    <a:pt x="53" y="25"/>
                  </a:moveTo>
                  <a:cubicBezTo>
                    <a:pt x="53" y="25"/>
                    <a:pt x="53" y="25"/>
                    <a:pt x="53" y="2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2449513" y="3117850"/>
              <a:ext cx="1438275" cy="133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3887788" y="3119438"/>
              <a:ext cx="554038" cy="1333500"/>
            </a:xfrm>
            <a:custGeom>
              <a:avLst/>
              <a:gdLst>
                <a:gd name="T0" fmla="*/ 0 w 349"/>
                <a:gd name="T1" fmla="*/ 840 h 840"/>
                <a:gd name="T2" fmla="*/ 0 w 349"/>
                <a:gd name="T3" fmla="*/ 0 h 840"/>
                <a:gd name="T4" fmla="*/ 349 w 349"/>
                <a:gd name="T5" fmla="*/ 0 h 840"/>
                <a:gd name="T6" fmla="*/ 349 w 349"/>
                <a:gd name="T7" fmla="*/ 714 h 840"/>
                <a:gd name="T8" fmla="*/ 0 w 349"/>
                <a:gd name="T9" fmla="*/ 84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840">
                  <a:moveTo>
                    <a:pt x="0" y="840"/>
                  </a:moveTo>
                  <a:lnTo>
                    <a:pt x="0" y="0"/>
                  </a:lnTo>
                  <a:lnTo>
                    <a:pt x="349" y="0"/>
                  </a:lnTo>
                  <a:lnTo>
                    <a:pt x="349" y="714"/>
                  </a:lnTo>
                  <a:lnTo>
                    <a:pt x="0" y="84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auto">
            <a:xfrm>
              <a:off x="2749551" y="3367088"/>
              <a:ext cx="838200" cy="83502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7146926" y="3282950"/>
              <a:ext cx="0" cy="806450"/>
            </a:xfrm>
            <a:prstGeom prst="line">
              <a:avLst/>
            </a:prstGeom>
            <a:noFill/>
            <a:ln w="15875" cap="flat">
              <a:solidFill>
                <a:srgbClr val="F5F5F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7372351" y="3402013"/>
              <a:ext cx="582613" cy="557213"/>
              <a:chOff x="7372351" y="3402013"/>
              <a:chExt cx="582613" cy="557213"/>
            </a:xfrm>
            <a:solidFill>
              <a:schemeClr val="bg1"/>
            </a:solidFill>
          </p:grpSpPr>
          <p:sp>
            <p:nvSpPr>
              <p:cNvPr id="18" name="Freeform 18"/>
              <p:cNvSpPr>
                <a:spLocks/>
              </p:cNvSpPr>
              <p:nvPr/>
            </p:nvSpPr>
            <p:spPr bwMode="auto">
              <a:xfrm>
                <a:off x="7791451" y="3402013"/>
                <a:ext cx="163513" cy="166688"/>
              </a:xfrm>
              <a:custGeom>
                <a:avLst/>
                <a:gdLst>
                  <a:gd name="T0" fmla="*/ 56 w 72"/>
                  <a:gd name="T1" fmla="*/ 16 h 73"/>
                  <a:gd name="T2" fmla="*/ 5 w 72"/>
                  <a:gd name="T3" fmla="*/ 11 h 73"/>
                  <a:gd name="T4" fmla="*/ 3 w 72"/>
                  <a:gd name="T5" fmla="*/ 22 h 73"/>
                  <a:gd name="T6" fmla="*/ 51 w 72"/>
                  <a:gd name="T7" fmla="*/ 69 h 73"/>
                  <a:gd name="T8" fmla="*/ 62 w 72"/>
                  <a:gd name="T9" fmla="*/ 68 h 73"/>
                  <a:gd name="T10" fmla="*/ 56 w 72"/>
                  <a:gd name="T11" fmla="*/ 1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73">
                    <a:moveTo>
                      <a:pt x="56" y="16"/>
                    </a:moveTo>
                    <a:cubicBezTo>
                      <a:pt x="42" y="2"/>
                      <a:pt x="21" y="0"/>
                      <a:pt x="5" y="11"/>
                    </a:cubicBezTo>
                    <a:cubicBezTo>
                      <a:pt x="1" y="13"/>
                      <a:pt x="0" y="19"/>
                      <a:pt x="3" y="22"/>
                    </a:cubicBezTo>
                    <a:cubicBezTo>
                      <a:pt x="51" y="69"/>
                      <a:pt x="51" y="69"/>
                      <a:pt x="51" y="69"/>
                    </a:cubicBezTo>
                    <a:cubicBezTo>
                      <a:pt x="54" y="73"/>
                      <a:pt x="59" y="72"/>
                      <a:pt x="62" y="68"/>
                    </a:cubicBezTo>
                    <a:cubicBezTo>
                      <a:pt x="72" y="52"/>
                      <a:pt x="70" y="30"/>
                      <a:pt x="56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9"/>
              <p:cNvSpPr>
                <a:spLocks noEditPoints="1"/>
              </p:cNvSpPr>
              <p:nvPr/>
            </p:nvSpPr>
            <p:spPr bwMode="auto">
              <a:xfrm>
                <a:off x="7408863" y="3449638"/>
                <a:ext cx="498475" cy="509588"/>
              </a:xfrm>
              <a:custGeom>
                <a:avLst/>
                <a:gdLst>
                  <a:gd name="T0" fmla="*/ 199 w 219"/>
                  <a:gd name="T1" fmla="*/ 170 h 224"/>
                  <a:gd name="T2" fmla="*/ 219 w 219"/>
                  <a:gd name="T3" fmla="*/ 107 h 224"/>
                  <a:gd name="T4" fmla="*/ 112 w 219"/>
                  <a:gd name="T5" fmla="*/ 0 h 224"/>
                  <a:gd name="T6" fmla="*/ 111 w 219"/>
                  <a:gd name="T7" fmla="*/ 0 h 224"/>
                  <a:gd name="T8" fmla="*/ 4 w 219"/>
                  <a:gd name="T9" fmla="*/ 107 h 224"/>
                  <a:gd name="T10" fmla="*/ 22 w 219"/>
                  <a:gd name="T11" fmla="*/ 166 h 224"/>
                  <a:gd name="T12" fmla="*/ 4 w 219"/>
                  <a:gd name="T13" fmla="*/ 203 h 224"/>
                  <a:gd name="T14" fmla="*/ 10 w 219"/>
                  <a:gd name="T15" fmla="*/ 222 h 224"/>
                  <a:gd name="T16" fmla="*/ 17 w 219"/>
                  <a:gd name="T17" fmla="*/ 224 h 224"/>
                  <a:gd name="T18" fmla="*/ 30 w 219"/>
                  <a:gd name="T19" fmla="*/ 216 h 224"/>
                  <a:gd name="T20" fmla="*/ 43 w 219"/>
                  <a:gd name="T21" fmla="*/ 189 h 224"/>
                  <a:gd name="T22" fmla="*/ 111 w 219"/>
                  <a:gd name="T23" fmla="*/ 214 h 224"/>
                  <a:gd name="T24" fmla="*/ 112 w 219"/>
                  <a:gd name="T25" fmla="*/ 214 h 224"/>
                  <a:gd name="T26" fmla="*/ 178 w 219"/>
                  <a:gd name="T27" fmla="*/ 192 h 224"/>
                  <a:gd name="T28" fmla="*/ 190 w 219"/>
                  <a:gd name="T29" fmla="*/ 216 h 224"/>
                  <a:gd name="T30" fmla="*/ 203 w 219"/>
                  <a:gd name="T31" fmla="*/ 224 h 224"/>
                  <a:gd name="T32" fmla="*/ 209 w 219"/>
                  <a:gd name="T33" fmla="*/ 222 h 224"/>
                  <a:gd name="T34" fmla="*/ 216 w 219"/>
                  <a:gd name="T35" fmla="*/ 203 h 224"/>
                  <a:gd name="T36" fmla="*/ 199 w 219"/>
                  <a:gd name="T37" fmla="*/ 170 h 224"/>
                  <a:gd name="T38" fmla="*/ 112 w 219"/>
                  <a:gd name="T39" fmla="*/ 185 h 224"/>
                  <a:gd name="T40" fmla="*/ 111 w 219"/>
                  <a:gd name="T41" fmla="*/ 185 h 224"/>
                  <a:gd name="T42" fmla="*/ 33 w 219"/>
                  <a:gd name="T43" fmla="*/ 107 h 224"/>
                  <a:gd name="T44" fmla="*/ 111 w 219"/>
                  <a:gd name="T45" fmla="*/ 29 h 224"/>
                  <a:gd name="T46" fmla="*/ 112 w 219"/>
                  <a:gd name="T47" fmla="*/ 29 h 224"/>
                  <a:gd name="T48" fmla="*/ 190 w 219"/>
                  <a:gd name="T49" fmla="*/ 107 h 224"/>
                  <a:gd name="T50" fmla="*/ 112 w 219"/>
                  <a:gd name="T51" fmla="*/ 185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9" h="224">
                    <a:moveTo>
                      <a:pt x="199" y="170"/>
                    </a:moveTo>
                    <a:cubicBezTo>
                      <a:pt x="212" y="152"/>
                      <a:pt x="219" y="130"/>
                      <a:pt x="219" y="107"/>
                    </a:cubicBezTo>
                    <a:cubicBezTo>
                      <a:pt x="219" y="48"/>
                      <a:pt x="171" y="0"/>
                      <a:pt x="112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52" y="0"/>
                      <a:pt x="4" y="48"/>
                      <a:pt x="4" y="107"/>
                    </a:cubicBezTo>
                    <a:cubicBezTo>
                      <a:pt x="4" y="129"/>
                      <a:pt x="11" y="149"/>
                      <a:pt x="22" y="166"/>
                    </a:cubicBezTo>
                    <a:cubicBezTo>
                      <a:pt x="4" y="203"/>
                      <a:pt x="4" y="203"/>
                      <a:pt x="4" y="203"/>
                    </a:cubicBezTo>
                    <a:cubicBezTo>
                      <a:pt x="0" y="210"/>
                      <a:pt x="3" y="219"/>
                      <a:pt x="10" y="222"/>
                    </a:cubicBezTo>
                    <a:cubicBezTo>
                      <a:pt x="12" y="223"/>
                      <a:pt x="15" y="224"/>
                      <a:pt x="17" y="224"/>
                    </a:cubicBezTo>
                    <a:cubicBezTo>
                      <a:pt x="22" y="224"/>
                      <a:pt x="27" y="221"/>
                      <a:pt x="30" y="216"/>
                    </a:cubicBezTo>
                    <a:cubicBezTo>
                      <a:pt x="43" y="189"/>
                      <a:pt x="43" y="189"/>
                      <a:pt x="43" y="189"/>
                    </a:cubicBezTo>
                    <a:cubicBezTo>
                      <a:pt x="61" y="205"/>
                      <a:pt x="85" y="214"/>
                      <a:pt x="111" y="214"/>
                    </a:cubicBezTo>
                    <a:cubicBezTo>
                      <a:pt x="111" y="214"/>
                      <a:pt x="111" y="214"/>
                      <a:pt x="112" y="214"/>
                    </a:cubicBezTo>
                    <a:cubicBezTo>
                      <a:pt x="137" y="214"/>
                      <a:pt x="159" y="206"/>
                      <a:pt x="178" y="192"/>
                    </a:cubicBezTo>
                    <a:cubicBezTo>
                      <a:pt x="190" y="216"/>
                      <a:pt x="190" y="216"/>
                      <a:pt x="190" y="216"/>
                    </a:cubicBezTo>
                    <a:cubicBezTo>
                      <a:pt x="192" y="221"/>
                      <a:pt x="197" y="224"/>
                      <a:pt x="203" y="224"/>
                    </a:cubicBezTo>
                    <a:cubicBezTo>
                      <a:pt x="205" y="224"/>
                      <a:pt x="207" y="223"/>
                      <a:pt x="209" y="222"/>
                    </a:cubicBezTo>
                    <a:cubicBezTo>
                      <a:pt x="216" y="219"/>
                      <a:pt x="219" y="210"/>
                      <a:pt x="216" y="203"/>
                    </a:cubicBezTo>
                    <a:lnTo>
                      <a:pt x="199" y="170"/>
                    </a:lnTo>
                    <a:close/>
                    <a:moveTo>
                      <a:pt x="112" y="185"/>
                    </a:moveTo>
                    <a:cubicBezTo>
                      <a:pt x="111" y="185"/>
                      <a:pt x="111" y="185"/>
                      <a:pt x="111" y="185"/>
                    </a:cubicBezTo>
                    <a:cubicBezTo>
                      <a:pt x="68" y="185"/>
                      <a:pt x="33" y="150"/>
                      <a:pt x="33" y="107"/>
                    </a:cubicBezTo>
                    <a:cubicBezTo>
                      <a:pt x="33" y="64"/>
                      <a:pt x="68" y="29"/>
                      <a:pt x="111" y="29"/>
                    </a:cubicBezTo>
                    <a:cubicBezTo>
                      <a:pt x="111" y="29"/>
                      <a:pt x="111" y="29"/>
                      <a:pt x="112" y="29"/>
                    </a:cubicBezTo>
                    <a:cubicBezTo>
                      <a:pt x="155" y="29"/>
                      <a:pt x="190" y="64"/>
                      <a:pt x="190" y="107"/>
                    </a:cubicBezTo>
                    <a:cubicBezTo>
                      <a:pt x="190" y="150"/>
                      <a:pt x="155" y="185"/>
                      <a:pt x="112" y="1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0"/>
              <p:cNvSpPr>
                <a:spLocks/>
              </p:cNvSpPr>
              <p:nvPr/>
            </p:nvSpPr>
            <p:spPr bwMode="auto">
              <a:xfrm>
                <a:off x="7561263" y="3602038"/>
                <a:ext cx="120650" cy="209550"/>
              </a:xfrm>
              <a:custGeom>
                <a:avLst/>
                <a:gdLst>
                  <a:gd name="T0" fmla="*/ 45 w 53"/>
                  <a:gd name="T1" fmla="*/ 0 h 92"/>
                  <a:gd name="T2" fmla="*/ 44 w 53"/>
                  <a:gd name="T3" fmla="*/ 0 h 92"/>
                  <a:gd name="T4" fmla="*/ 36 w 53"/>
                  <a:gd name="T5" fmla="*/ 8 h 92"/>
                  <a:gd name="T6" fmla="*/ 36 w 53"/>
                  <a:gd name="T7" fmla="*/ 40 h 92"/>
                  <a:gd name="T8" fmla="*/ 3 w 53"/>
                  <a:gd name="T9" fmla="*/ 79 h 92"/>
                  <a:gd name="T10" fmla="*/ 4 w 53"/>
                  <a:gd name="T11" fmla="*/ 90 h 92"/>
                  <a:gd name="T12" fmla="*/ 9 w 53"/>
                  <a:gd name="T13" fmla="*/ 92 h 92"/>
                  <a:gd name="T14" fmla="*/ 16 w 53"/>
                  <a:gd name="T15" fmla="*/ 90 h 92"/>
                  <a:gd name="T16" fmla="*/ 44 w 53"/>
                  <a:gd name="T17" fmla="*/ 57 h 92"/>
                  <a:gd name="T18" fmla="*/ 50 w 53"/>
                  <a:gd name="T19" fmla="*/ 49 h 92"/>
                  <a:gd name="T20" fmla="*/ 53 w 53"/>
                  <a:gd name="T21" fmla="*/ 43 h 92"/>
                  <a:gd name="T22" fmla="*/ 53 w 53"/>
                  <a:gd name="T23" fmla="*/ 8 h 92"/>
                  <a:gd name="T24" fmla="*/ 45 w 53"/>
                  <a:gd name="T2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92">
                    <a:moveTo>
                      <a:pt x="45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0" y="1"/>
                      <a:pt x="36" y="4"/>
                      <a:pt x="36" y="8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" y="79"/>
                      <a:pt x="3" y="79"/>
                      <a:pt x="3" y="79"/>
                    </a:cubicBezTo>
                    <a:cubicBezTo>
                      <a:pt x="0" y="82"/>
                      <a:pt x="1" y="87"/>
                      <a:pt x="4" y="90"/>
                    </a:cubicBezTo>
                    <a:cubicBezTo>
                      <a:pt x="6" y="92"/>
                      <a:pt x="8" y="92"/>
                      <a:pt x="9" y="92"/>
                    </a:cubicBezTo>
                    <a:cubicBezTo>
                      <a:pt x="12" y="92"/>
                      <a:pt x="14" y="91"/>
                      <a:pt x="16" y="90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2" y="48"/>
                      <a:pt x="53" y="45"/>
                      <a:pt x="53" y="43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4"/>
                      <a:pt x="49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1"/>
              <p:cNvSpPr>
                <a:spLocks/>
              </p:cNvSpPr>
              <p:nvPr/>
            </p:nvSpPr>
            <p:spPr bwMode="auto">
              <a:xfrm>
                <a:off x="7372351" y="3402013"/>
                <a:ext cx="166688" cy="166688"/>
              </a:xfrm>
              <a:custGeom>
                <a:avLst/>
                <a:gdLst>
                  <a:gd name="T0" fmla="*/ 16 w 73"/>
                  <a:gd name="T1" fmla="*/ 16 h 73"/>
                  <a:gd name="T2" fmla="*/ 11 w 73"/>
                  <a:gd name="T3" fmla="*/ 69 h 73"/>
                  <a:gd name="T4" fmla="*/ 22 w 73"/>
                  <a:gd name="T5" fmla="*/ 70 h 73"/>
                  <a:gd name="T6" fmla="*/ 69 w 73"/>
                  <a:gd name="T7" fmla="*/ 22 h 73"/>
                  <a:gd name="T8" fmla="*/ 68 w 73"/>
                  <a:gd name="T9" fmla="*/ 11 h 73"/>
                  <a:gd name="T10" fmla="*/ 16 w 73"/>
                  <a:gd name="T11" fmla="*/ 1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3">
                    <a:moveTo>
                      <a:pt x="16" y="16"/>
                    </a:moveTo>
                    <a:cubicBezTo>
                      <a:pt x="2" y="31"/>
                      <a:pt x="0" y="53"/>
                      <a:pt x="11" y="69"/>
                    </a:cubicBezTo>
                    <a:cubicBezTo>
                      <a:pt x="13" y="72"/>
                      <a:pt x="19" y="73"/>
                      <a:pt x="22" y="70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73" y="19"/>
                      <a:pt x="72" y="13"/>
                      <a:pt x="68" y="11"/>
                    </a:cubicBezTo>
                    <a:cubicBezTo>
                      <a:pt x="52" y="0"/>
                      <a:pt x="30" y="2"/>
                      <a:pt x="16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2449513" y="1784350"/>
              <a:ext cx="1438275" cy="133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3887788" y="1784350"/>
              <a:ext cx="554038" cy="1333500"/>
            </a:xfrm>
            <a:custGeom>
              <a:avLst/>
              <a:gdLst>
                <a:gd name="T0" fmla="*/ 0 w 349"/>
                <a:gd name="T1" fmla="*/ 840 h 840"/>
                <a:gd name="T2" fmla="*/ 0 w 349"/>
                <a:gd name="T3" fmla="*/ 0 h 840"/>
                <a:gd name="T4" fmla="*/ 349 w 349"/>
                <a:gd name="T5" fmla="*/ 126 h 840"/>
                <a:gd name="T6" fmla="*/ 349 w 349"/>
                <a:gd name="T7" fmla="*/ 840 h 840"/>
                <a:gd name="T8" fmla="*/ 0 w 349"/>
                <a:gd name="T9" fmla="*/ 84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840">
                  <a:moveTo>
                    <a:pt x="0" y="840"/>
                  </a:moveTo>
                  <a:lnTo>
                    <a:pt x="0" y="0"/>
                  </a:lnTo>
                  <a:lnTo>
                    <a:pt x="349" y="126"/>
                  </a:lnTo>
                  <a:lnTo>
                    <a:pt x="349" y="840"/>
                  </a:lnTo>
                  <a:lnTo>
                    <a:pt x="0" y="84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5"/>
            <p:cNvSpPr>
              <a:spLocks noChangeArrowheads="1"/>
            </p:cNvSpPr>
            <p:nvPr/>
          </p:nvSpPr>
          <p:spPr bwMode="auto">
            <a:xfrm>
              <a:off x="2749551" y="2035175"/>
              <a:ext cx="838200" cy="83502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>
              <a:off x="7975601" y="2152650"/>
              <a:ext cx="0" cy="804863"/>
            </a:xfrm>
            <a:prstGeom prst="line">
              <a:avLst/>
            </a:prstGeom>
            <a:noFill/>
            <a:ln w="15875" cap="flat">
              <a:solidFill>
                <a:srgbClr val="F5F5F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8139113" y="2316163"/>
              <a:ext cx="709613" cy="492125"/>
              <a:chOff x="8139113" y="2316163"/>
              <a:chExt cx="709613" cy="492125"/>
            </a:xfrm>
            <a:solidFill>
              <a:schemeClr val="bg1"/>
            </a:solidFill>
          </p:grpSpPr>
          <p:sp>
            <p:nvSpPr>
              <p:cNvPr id="27" name="Freeform 27"/>
              <p:cNvSpPr>
                <a:spLocks noEditPoints="1"/>
              </p:cNvSpPr>
              <p:nvPr/>
            </p:nvSpPr>
            <p:spPr bwMode="auto">
              <a:xfrm>
                <a:off x="8204201" y="2316163"/>
                <a:ext cx="577850" cy="404813"/>
              </a:xfrm>
              <a:custGeom>
                <a:avLst/>
                <a:gdLst>
                  <a:gd name="T0" fmla="*/ 240 w 254"/>
                  <a:gd name="T1" fmla="*/ 178 h 178"/>
                  <a:gd name="T2" fmla="*/ 14 w 254"/>
                  <a:gd name="T3" fmla="*/ 178 h 178"/>
                  <a:gd name="T4" fmla="*/ 0 w 254"/>
                  <a:gd name="T5" fmla="*/ 165 h 178"/>
                  <a:gd name="T6" fmla="*/ 0 w 254"/>
                  <a:gd name="T7" fmla="*/ 14 h 178"/>
                  <a:gd name="T8" fmla="*/ 14 w 254"/>
                  <a:gd name="T9" fmla="*/ 0 h 178"/>
                  <a:gd name="T10" fmla="*/ 240 w 254"/>
                  <a:gd name="T11" fmla="*/ 0 h 178"/>
                  <a:gd name="T12" fmla="*/ 254 w 254"/>
                  <a:gd name="T13" fmla="*/ 14 h 178"/>
                  <a:gd name="T14" fmla="*/ 254 w 254"/>
                  <a:gd name="T15" fmla="*/ 165 h 178"/>
                  <a:gd name="T16" fmla="*/ 240 w 254"/>
                  <a:gd name="T17" fmla="*/ 178 h 178"/>
                  <a:gd name="T18" fmla="*/ 14 w 254"/>
                  <a:gd name="T19" fmla="*/ 12 h 178"/>
                  <a:gd name="T20" fmla="*/ 12 w 254"/>
                  <a:gd name="T21" fmla="*/ 14 h 178"/>
                  <a:gd name="T22" fmla="*/ 12 w 254"/>
                  <a:gd name="T23" fmla="*/ 165 h 178"/>
                  <a:gd name="T24" fmla="*/ 14 w 254"/>
                  <a:gd name="T25" fmla="*/ 167 h 178"/>
                  <a:gd name="T26" fmla="*/ 240 w 254"/>
                  <a:gd name="T27" fmla="*/ 167 h 178"/>
                  <a:gd name="T28" fmla="*/ 242 w 254"/>
                  <a:gd name="T29" fmla="*/ 165 h 178"/>
                  <a:gd name="T30" fmla="*/ 242 w 254"/>
                  <a:gd name="T31" fmla="*/ 14 h 178"/>
                  <a:gd name="T32" fmla="*/ 240 w 254"/>
                  <a:gd name="T33" fmla="*/ 12 h 178"/>
                  <a:gd name="T34" fmla="*/ 14 w 254"/>
                  <a:gd name="T35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4" h="178">
                    <a:moveTo>
                      <a:pt x="240" y="178"/>
                    </a:moveTo>
                    <a:cubicBezTo>
                      <a:pt x="14" y="178"/>
                      <a:pt x="14" y="178"/>
                      <a:pt x="14" y="178"/>
                    </a:cubicBezTo>
                    <a:cubicBezTo>
                      <a:pt x="6" y="178"/>
                      <a:pt x="0" y="172"/>
                      <a:pt x="0" y="16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48" y="0"/>
                      <a:pt x="254" y="7"/>
                      <a:pt x="254" y="14"/>
                    </a:cubicBezTo>
                    <a:cubicBezTo>
                      <a:pt x="254" y="165"/>
                      <a:pt x="254" y="165"/>
                      <a:pt x="254" y="165"/>
                    </a:cubicBezTo>
                    <a:cubicBezTo>
                      <a:pt x="254" y="172"/>
                      <a:pt x="248" y="178"/>
                      <a:pt x="240" y="178"/>
                    </a:cubicBezTo>
                    <a:close/>
                    <a:moveTo>
                      <a:pt x="14" y="12"/>
                    </a:moveTo>
                    <a:cubicBezTo>
                      <a:pt x="13" y="12"/>
                      <a:pt x="12" y="13"/>
                      <a:pt x="12" y="14"/>
                    </a:cubicBezTo>
                    <a:cubicBezTo>
                      <a:pt x="12" y="165"/>
                      <a:pt x="12" y="165"/>
                      <a:pt x="12" y="165"/>
                    </a:cubicBezTo>
                    <a:cubicBezTo>
                      <a:pt x="12" y="166"/>
                      <a:pt x="13" y="167"/>
                      <a:pt x="14" y="167"/>
                    </a:cubicBezTo>
                    <a:cubicBezTo>
                      <a:pt x="240" y="167"/>
                      <a:pt x="240" y="167"/>
                      <a:pt x="240" y="167"/>
                    </a:cubicBezTo>
                    <a:cubicBezTo>
                      <a:pt x="241" y="167"/>
                      <a:pt x="242" y="166"/>
                      <a:pt x="242" y="165"/>
                    </a:cubicBezTo>
                    <a:cubicBezTo>
                      <a:pt x="242" y="14"/>
                      <a:pt x="242" y="14"/>
                      <a:pt x="242" y="14"/>
                    </a:cubicBezTo>
                    <a:cubicBezTo>
                      <a:pt x="242" y="13"/>
                      <a:pt x="241" y="12"/>
                      <a:pt x="240" y="12"/>
                    </a:cubicBez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8"/>
              <p:cNvSpPr>
                <a:spLocks/>
              </p:cNvSpPr>
              <p:nvPr/>
            </p:nvSpPr>
            <p:spPr bwMode="auto">
              <a:xfrm>
                <a:off x="8139113" y="2751138"/>
                <a:ext cx="709613" cy="57150"/>
              </a:xfrm>
              <a:custGeom>
                <a:avLst/>
                <a:gdLst>
                  <a:gd name="T0" fmla="*/ 304 w 312"/>
                  <a:gd name="T1" fmla="*/ 25 h 25"/>
                  <a:gd name="T2" fmla="*/ 8 w 312"/>
                  <a:gd name="T3" fmla="*/ 25 h 25"/>
                  <a:gd name="T4" fmla="*/ 0 w 312"/>
                  <a:gd name="T5" fmla="*/ 16 h 25"/>
                  <a:gd name="T6" fmla="*/ 0 w 312"/>
                  <a:gd name="T7" fmla="*/ 9 h 25"/>
                  <a:gd name="T8" fmla="*/ 8 w 312"/>
                  <a:gd name="T9" fmla="*/ 0 h 25"/>
                  <a:gd name="T10" fmla="*/ 304 w 312"/>
                  <a:gd name="T11" fmla="*/ 0 h 25"/>
                  <a:gd name="T12" fmla="*/ 312 w 312"/>
                  <a:gd name="T13" fmla="*/ 9 h 25"/>
                  <a:gd name="T14" fmla="*/ 312 w 312"/>
                  <a:gd name="T15" fmla="*/ 16 h 25"/>
                  <a:gd name="T16" fmla="*/ 304 w 312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2" h="25">
                    <a:moveTo>
                      <a:pt x="304" y="25"/>
                    </a:moveTo>
                    <a:cubicBezTo>
                      <a:pt x="8" y="25"/>
                      <a:pt x="8" y="25"/>
                      <a:pt x="8" y="25"/>
                    </a:cubicBezTo>
                    <a:cubicBezTo>
                      <a:pt x="3" y="25"/>
                      <a:pt x="0" y="21"/>
                      <a:pt x="0" y="1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304" y="0"/>
                      <a:pt x="304" y="0"/>
                      <a:pt x="304" y="0"/>
                    </a:cubicBezTo>
                    <a:cubicBezTo>
                      <a:pt x="308" y="0"/>
                      <a:pt x="312" y="4"/>
                      <a:pt x="312" y="9"/>
                    </a:cubicBezTo>
                    <a:cubicBezTo>
                      <a:pt x="312" y="16"/>
                      <a:pt x="312" y="16"/>
                      <a:pt x="312" y="16"/>
                    </a:cubicBezTo>
                    <a:cubicBezTo>
                      <a:pt x="312" y="21"/>
                      <a:pt x="308" y="25"/>
                      <a:pt x="30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9"/>
              <p:cNvSpPr>
                <a:spLocks noEditPoints="1"/>
              </p:cNvSpPr>
              <p:nvPr/>
            </p:nvSpPr>
            <p:spPr bwMode="auto">
              <a:xfrm>
                <a:off x="8218488" y="2330450"/>
                <a:ext cx="550863" cy="61913"/>
              </a:xfrm>
              <a:custGeom>
                <a:avLst/>
                <a:gdLst>
                  <a:gd name="T0" fmla="*/ 234 w 242"/>
                  <a:gd name="T1" fmla="*/ 0 h 27"/>
                  <a:gd name="T2" fmla="*/ 8 w 242"/>
                  <a:gd name="T3" fmla="*/ 0 h 27"/>
                  <a:gd name="T4" fmla="*/ 0 w 242"/>
                  <a:gd name="T5" fmla="*/ 8 h 27"/>
                  <a:gd name="T6" fmla="*/ 0 w 242"/>
                  <a:gd name="T7" fmla="*/ 27 h 27"/>
                  <a:gd name="T8" fmla="*/ 242 w 242"/>
                  <a:gd name="T9" fmla="*/ 27 h 27"/>
                  <a:gd name="T10" fmla="*/ 242 w 242"/>
                  <a:gd name="T11" fmla="*/ 8 h 27"/>
                  <a:gd name="T12" fmla="*/ 234 w 242"/>
                  <a:gd name="T13" fmla="*/ 0 h 27"/>
                  <a:gd name="T14" fmla="*/ 121 w 242"/>
                  <a:gd name="T15" fmla="*/ 20 h 27"/>
                  <a:gd name="T16" fmla="*/ 114 w 242"/>
                  <a:gd name="T17" fmla="*/ 14 h 27"/>
                  <a:gd name="T18" fmla="*/ 121 w 242"/>
                  <a:gd name="T19" fmla="*/ 7 h 27"/>
                  <a:gd name="T20" fmla="*/ 127 w 242"/>
                  <a:gd name="T21" fmla="*/ 14 h 27"/>
                  <a:gd name="T22" fmla="*/ 121 w 242"/>
                  <a:gd name="T23" fmla="*/ 2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2" h="27">
                    <a:moveTo>
                      <a:pt x="234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242" y="27"/>
                      <a:pt x="242" y="27"/>
                      <a:pt x="242" y="27"/>
                    </a:cubicBezTo>
                    <a:cubicBezTo>
                      <a:pt x="242" y="8"/>
                      <a:pt x="242" y="8"/>
                      <a:pt x="242" y="8"/>
                    </a:cubicBezTo>
                    <a:cubicBezTo>
                      <a:pt x="242" y="4"/>
                      <a:pt x="238" y="0"/>
                      <a:pt x="234" y="0"/>
                    </a:cubicBezTo>
                    <a:close/>
                    <a:moveTo>
                      <a:pt x="121" y="20"/>
                    </a:moveTo>
                    <a:cubicBezTo>
                      <a:pt x="117" y="20"/>
                      <a:pt x="114" y="17"/>
                      <a:pt x="114" y="14"/>
                    </a:cubicBezTo>
                    <a:cubicBezTo>
                      <a:pt x="114" y="10"/>
                      <a:pt x="117" y="7"/>
                      <a:pt x="121" y="7"/>
                    </a:cubicBezTo>
                    <a:cubicBezTo>
                      <a:pt x="124" y="7"/>
                      <a:pt x="127" y="10"/>
                      <a:pt x="127" y="14"/>
                    </a:cubicBezTo>
                    <a:cubicBezTo>
                      <a:pt x="127" y="17"/>
                      <a:pt x="124" y="20"/>
                      <a:pt x="12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0"/>
              <p:cNvSpPr>
                <a:spLocks/>
              </p:cNvSpPr>
              <p:nvPr/>
            </p:nvSpPr>
            <p:spPr bwMode="auto">
              <a:xfrm>
                <a:off x="8607426" y="2532063"/>
                <a:ext cx="47625" cy="65088"/>
              </a:xfrm>
              <a:custGeom>
                <a:avLst/>
                <a:gdLst>
                  <a:gd name="T0" fmla="*/ 16 w 21"/>
                  <a:gd name="T1" fmla="*/ 28 h 28"/>
                  <a:gd name="T2" fmla="*/ 12 w 21"/>
                  <a:gd name="T3" fmla="*/ 25 h 28"/>
                  <a:gd name="T4" fmla="*/ 1 w 21"/>
                  <a:gd name="T5" fmla="*/ 7 h 28"/>
                  <a:gd name="T6" fmla="*/ 3 w 21"/>
                  <a:gd name="T7" fmla="*/ 1 h 28"/>
                  <a:gd name="T8" fmla="*/ 9 w 21"/>
                  <a:gd name="T9" fmla="*/ 3 h 28"/>
                  <a:gd name="T10" fmla="*/ 20 w 21"/>
                  <a:gd name="T11" fmla="*/ 21 h 28"/>
                  <a:gd name="T12" fmla="*/ 18 w 21"/>
                  <a:gd name="T13" fmla="*/ 27 h 28"/>
                  <a:gd name="T14" fmla="*/ 16 w 21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28">
                    <a:moveTo>
                      <a:pt x="16" y="28"/>
                    </a:moveTo>
                    <a:cubicBezTo>
                      <a:pt x="14" y="28"/>
                      <a:pt x="13" y="27"/>
                      <a:pt x="12" y="2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1" y="2"/>
                      <a:pt x="3" y="1"/>
                    </a:cubicBezTo>
                    <a:cubicBezTo>
                      <a:pt x="5" y="0"/>
                      <a:pt x="8" y="0"/>
                      <a:pt x="9" y="3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3"/>
                      <a:pt x="21" y="26"/>
                      <a:pt x="18" y="27"/>
                    </a:cubicBezTo>
                    <a:cubicBezTo>
                      <a:pt x="18" y="27"/>
                      <a:pt x="17" y="28"/>
                      <a:pt x="16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1"/>
              <p:cNvSpPr>
                <a:spLocks/>
              </p:cNvSpPr>
              <p:nvPr/>
            </p:nvSpPr>
            <p:spPr bwMode="auto">
              <a:xfrm>
                <a:off x="8575676" y="2473325"/>
                <a:ext cx="87313" cy="107950"/>
              </a:xfrm>
              <a:custGeom>
                <a:avLst/>
                <a:gdLst>
                  <a:gd name="T0" fmla="*/ 8 w 38"/>
                  <a:gd name="T1" fmla="*/ 44 h 47"/>
                  <a:gd name="T2" fmla="*/ 1 w 38"/>
                  <a:gd name="T3" fmla="*/ 5 h 47"/>
                  <a:gd name="T4" fmla="*/ 5 w 38"/>
                  <a:gd name="T5" fmla="*/ 2 h 47"/>
                  <a:gd name="T6" fmla="*/ 36 w 38"/>
                  <a:gd name="T7" fmla="*/ 27 h 47"/>
                  <a:gd name="T8" fmla="*/ 34 w 38"/>
                  <a:gd name="T9" fmla="*/ 32 h 47"/>
                  <a:gd name="T10" fmla="*/ 22 w 38"/>
                  <a:gd name="T11" fmla="*/ 32 h 47"/>
                  <a:gd name="T12" fmla="*/ 19 w 38"/>
                  <a:gd name="T13" fmla="*/ 33 h 47"/>
                  <a:gd name="T14" fmla="*/ 13 w 38"/>
                  <a:gd name="T15" fmla="*/ 45 h 47"/>
                  <a:gd name="T16" fmla="*/ 8 w 38"/>
                  <a:gd name="T17" fmla="*/ 4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47">
                    <a:moveTo>
                      <a:pt x="8" y="44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0" y="2"/>
                      <a:pt x="3" y="0"/>
                      <a:pt x="5" y="2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8" y="29"/>
                      <a:pt x="37" y="32"/>
                      <a:pt x="34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0" y="32"/>
                      <a:pt x="19" y="32"/>
                      <a:pt x="19" y="33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2" y="47"/>
                      <a:pt x="9" y="47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2449513" y="450850"/>
              <a:ext cx="1438275" cy="133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3887788" y="450850"/>
              <a:ext cx="554038" cy="1533525"/>
            </a:xfrm>
            <a:custGeom>
              <a:avLst/>
              <a:gdLst>
                <a:gd name="T0" fmla="*/ 0 w 349"/>
                <a:gd name="T1" fmla="*/ 840 h 966"/>
                <a:gd name="T2" fmla="*/ 0 w 349"/>
                <a:gd name="T3" fmla="*/ 0 h 966"/>
                <a:gd name="T4" fmla="*/ 349 w 349"/>
                <a:gd name="T5" fmla="*/ 252 h 966"/>
                <a:gd name="T6" fmla="*/ 349 w 349"/>
                <a:gd name="T7" fmla="*/ 966 h 966"/>
                <a:gd name="T8" fmla="*/ 0 w 349"/>
                <a:gd name="T9" fmla="*/ 84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966">
                  <a:moveTo>
                    <a:pt x="0" y="840"/>
                  </a:moveTo>
                  <a:lnTo>
                    <a:pt x="0" y="0"/>
                  </a:lnTo>
                  <a:lnTo>
                    <a:pt x="349" y="252"/>
                  </a:lnTo>
                  <a:lnTo>
                    <a:pt x="349" y="966"/>
                  </a:lnTo>
                  <a:lnTo>
                    <a:pt x="0" y="8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auto">
            <a:xfrm>
              <a:off x="2749551" y="701675"/>
              <a:ext cx="838200" cy="8350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6"/>
            <p:cNvSpPr>
              <a:spLocks noChangeShapeType="1"/>
            </p:cNvSpPr>
            <p:nvPr/>
          </p:nvSpPr>
          <p:spPr bwMode="auto">
            <a:xfrm>
              <a:off x="7351713" y="1017588"/>
              <a:ext cx="0" cy="804863"/>
            </a:xfrm>
            <a:prstGeom prst="line">
              <a:avLst/>
            </a:prstGeom>
            <a:noFill/>
            <a:ln w="15875" cap="flat">
              <a:solidFill>
                <a:srgbClr val="F5F5F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7581901" y="1139825"/>
              <a:ext cx="574675" cy="576263"/>
            </a:xfrm>
            <a:custGeom>
              <a:avLst/>
              <a:gdLst>
                <a:gd name="T0" fmla="*/ 127 w 253"/>
                <a:gd name="T1" fmla="*/ 0 h 253"/>
                <a:gd name="T2" fmla="*/ 0 w 253"/>
                <a:gd name="T3" fmla="*/ 127 h 253"/>
                <a:gd name="T4" fmla="*/ 127 w 253"/>
                <a:gd name="T5" fmla="*/ 253 h 253"/>
                <a:gd name="T6" fmla="*/ 253 w 253"/>
                <a:gd name="T7" fmla="*/ 127 h 253"/>
                <a:gd name="T8" fmla="*/ 127 w 253"/>
                <a:gd name="T9" fmla="*/ 0 h 253"/>
                <a:gd name="T10" fmla="*/ 161 w 253"/>
                <a:gd name="T11" fmla="*/ 176 h 253"/>
                <a:gd name="T12" fmla="*/ 134 w 253"/>
                <a:gd name="T13" fmla="*/ 188 h 253"/>
                <a:gd name="T14" fmla="*/ 134 w 253"/>
                <a:gd name="T15" fmla="*/ 206 h 253"/>
                <a:gd name="T16" fmla="*/ 127 w 253"/>
                <a:gd name="T17" fmla="*/ 206 h 253"/>
                <a:gd name="T18" fmla="*/ 119 w 253"/>
                <a:gd name="T19" fmla="*/ 206 h 253"/>
                <a:gd name="T20" fmla="*/ 119 w 253"/>
                <a:gd name="T21" fmla="*/ 188 h 253"/>
                <a:gd name="T22" fmla="*/ 83 w 253"/>
                <a:gd name="T23" fmla="*/ 154 h 253"/>
                <a:gd name="T24" fmla="*/ 106 w 253"/>
                <a:gd name="T25" fmla="*/ 148 h 253"/>
                <a:gd name="T26" fmla="*/ 127 w 253"/>
                <a:gd name="T27" fmla="*/ 167 h 253"/>
                <a:gd name="T28" fmla="*/ 128 w 253"/>
                <a:gd name="T29" fmla="*/ 167 h 253"/>
                <a:gd name="T30" fmla="*/ 140 w 253"/>
                <a:gd name="T31" fmla="*/ 163 h 253"/>
                <a:gd name="T32" fmla="*/ 144 w 253"/>
                <a:gd name="T33" fmla="*/ 153 h 253"/>
                <a:gd name="T34" fmla="*/ 140 w 253"/>
                <a:gd name="T35" fmla="*/ 144 h 253"/>
                <a:gd name="T36" fmla="*/ 127 w 253"/>
                <a:gd name="T37" fmla="*/ 138 h 253"/>
                <a:gd name="T38" fmla="*/ 122 w 253"/>
                <a:gd name="T39" fmla="*/ 136 h 253"/>
                <a:gd name="T40" fmla="*/ 103 w 253"/>
                <a:gd name="T41" fmla="*/ 127 h 253"/>
                <a:gd name="T42" fmla="*/ 92 w 253"/>
                <a:gd name="T43" fmla="*/ 116 h 253"/>
                <a:gd name="T44" fmla="*/ 87 w 253"/>
                <a:gd name="T45" fmla="*/ 98 h 253"/>
                <a:gd name="T46" fmla="*/ 95 w 253"/>
                <a:gd name="T47" fmla="*/ 74 h 253"/>
                <a:gd name="T48" fmla="*/ 119 w 253"/>
                <a:gd name="T49" fmla="*/ 62 h 253"/>
                <a:gd name="T50" fmla="*/ 119 w 253"/>
                <a:gd name="T51" fmla="*/ 48 h 253"/>
                <a:gd name="T52" fmla="*/ 127 w 253"/>
                <a:gd name="T53" fmla="*/ 48 h 253"/>
                <a:gd name="T54" fmla="*/ 134 w 253"/>
                <a:gd name="T55" fmla="*/ 48 h 253"/>
                <a:gd name="T56" fmla="*/ 134 w 253"/>
                <a:gd name="T57" fmla="*/ 62 h 253"/>
                <a:gd name="T58" fmla="*/ 167 w 253"/>
                <a:gd name="T59" fmla="*/ 90 h 253"/>
                <a:gd name="T60" fmla="*/ 146 w 253"/>
                <a:gd name="T61" fmla="*/ 98 h 253"/>
                <a:gd name="T62" fmla="*/ 128 w 253"/>
                <a:gd name="T63" fmla="*/ 81 h 253"/>
                <a:gd name="T64" fmla="*/ 127 w 253"/>
                <a:gd name="T65" fmla="*/ 81 h 253"/>
                <a:gd name="T66" fmla="*/ 117 w 253"/>
                <a:gd name="T67" fmla="*/ 85 h 253"/>
                <a:gd name="T68" fmla="*/ 114 w 253"/>
                <a:gd name="T69" fmla="*/ 94 h 253"/>
                <a:gd name="T70" fmla="*/ 117 w 253"/>
                <a:gd name="T71" fmla="*/ 103 h 253"/>
                <a:gd name="T72" fmla="*/ 127 w 253"/>
                <a:gd name="T73" fmla="*/ 108 h 253"/>
                <a:gd name="T74" fmla="*/ 133 w 253"/>
                <a:gd name="T75" fmla="*/ 110 h 253"/>
                <a:gd name="T76" fmla="*/ 154 w 253"/>
                <a:gd name="T77" fmla="*/ 120 h 253"/>
                <a:gd name="T78" fmla="*/ 166 w 253"/>
                <a:gd name="T79" fmla="*/ 132 h 253"/>
                <a:gd name="T80" fmla="*/ 171 w 253"/>
                <a:gd name="T81" fmla="*/ 150 h 253"/>
                <a:gd name="T82" fmla="*/ 161 w 253"/>
                <a:gd name="T83" fmla="*/ 17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3" h="253">
                  <a:moveTo>
                    <a:pt x="127" y="0"/>
                  </a:moveTo>
                  <a:cubicBezTo>
                    <a:pt x="57" y="0"/>
                    <a:pt x="0" y="57"/>
                    <a:pt x="0" y="127"/>
                  </a:cubicBezTo>
                  <a:cubicBezTo>
                    <a:pt x="0" y="197"/>
                    <a:pt x="57" y="253"/>
                    <a:pt x="127" y="253"/>
                  </a:cubicBezTo>
                  <a:cubicBezTo>
                    <a:pt x="197" y="253"/>
                    <a:pt x="253" y="197"/>
                    <a:pt x="253" y="127"/>
                  </a:cubicBezTo>
                  <a:cubicBezTo>
                    <a:pt x="253" y="57"/>
                    <a:pt x="197" y="0"/>
                    <a:pt x="127" y="0"/>
                  </a:cubicBezTo>
                  <a:close/>
                  <a:moveTo>
                    <a:pt x="161" y="176"/>
                  </a:moveTo>
                  <a:cubicBezTo>
                    <a:pt x="155" y="183"/>
                    <a:pt x="146" y="187"/>
                    <a:pt x="134" y="188"/>
                  </a:cubicBezTo>
                  <a:cubicBezTo>
                    <a:pt x="134" y="206"/>
                    <a:pt x="134" y="206"/>
                    <a:pt x="134" y="206"/>
                  </a:cubicBezTo>
                  <a:cubicBezTo>
                    <a:pt x="127" y="206"/>
                    <a:pt x="127" y="206"/>
                    <a:pt x="127" y="206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19" y="188"/>
                    <a:pt x="119" y="188"/>
                    <a:pt x="119" y="188"/>
                  </a:cubicBezTo>
                  <a:cubicBezTo>
                    <a:pt x="100" y="186"/>
                    <a:pt x="88" y="175"/>
                    <a:pt x="83" y="154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8" y="161"/>
                    <a:pt x="115" y="167"/>
                    <a:pt x="127" y="167"/>
                  </a:cubicBezTo>
                  <a:cubicBezTo>
                    <a:pt x="127" y="167"/>
                    <a:pt x="127" y="167"/>
                    <a:pt x="128" y="167"/>
                  </a:cubicBezTo>
                  <a:cubicBezTo>
                    <a:pt x="133" y="167"/>
                    <a:pt x="137" y="166"/>
                    <a:pt x="140" y="163"/>
                  </a:cubicBezTo>
                  <a:cubicBezTo>
                    <a:pt x="143" y="160"/>
                    <a:pt x="144" y="157"/>
                    <a:pt x="144" y="153"/>
                  </a:cubicBezTo>
                  <a:cubicBezTo>
                    <a:pt x="144" y="149"/>
                    <a:pt x="143" y="146"/>
                    <a:pt x="140" y="144"/>
                  </a:cubicBezTo>
                  <a:cubicBezTo>
                    <a:pt x="138" y="142"/>
                    <a:pt x="133" y="140"/>
                    <a:pt x="127" y="138"/>
                  </a:cubicBezTo>
                  <a:cubicBezTo>
                    <a:pt x="125" y="137"/>
                    <a:pt x="124" y="136"/>
                    <a:pt x="122" y="136"/>
                  </a:cubicBezTo>
                  <a:cubicBezTo>
                    <a:pt x="114" y="133"/>
                    <a:pt x="108" y="130"/>
                    <a:pt x="103" y="127"/>
                  </a:cubicBezTo>
                  <a:cubicBezTo>
                    <a:pt x="98" y="125"/>
                    <a:pt x="95" y="121"/>
                    <a:pt x="92" y="116"/>
                  </a:cubicBezTo>
                  <a:cubicBezTo>
                    <a:pt x="89" y="111"/>
                    <a:pt x="87" y="105"/>
                    <a:pt x="87" y="98"/>
                  </a:cubicBezTo>
                  <a:cubicBezTo>
                    <a:pt x="87" y="89"/>
                    <a:pt x="90" y="81"/>
                    <a:pt x="95" y="74"/>
                  </a:cubicBezTo>
                  <a:cubicBezTo>
                    <a:pt x="100" y="67"/>
                    <a:pt x="108" y="63"/>
                    <a:pt x="119" y="62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34" y="48"/>
                    <a:pt x="134" y="48"/>
                    <a:pt x="134" y="48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51" y="64"/>
                    <a:pt x="162" y="73"/>
                    <a:pt x="167" y="90"/>
                  </a:cubicBezTo>
                  <a:cubicBezTo>
                    <a:pt x="146" y="98"/>
                    <a:pt x="146" y="98"/>
                    <a:pt x="146" y="98"/>
                  </a:cubicBezTo>
                  <a:cubicBezTo>
                    <a:pt x="142" y="87"/>
                    <a:pt x="136" y="81"/>
                    <a:pt x="128" y="81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23" y="81"/>
                    <a:pt x="120" y="82"/>
                    <a:pt x="117" y="85"/>
                  </a:cubicBezTo>
                  <a:cubicBezTo>
                    <a:pt x="115" y="87"/>
                    <a:pt x="114" y="91"/>
                    <a:pt x="114" y="94"/>
                  </a:cubicBezTo>
                  <a:cubicBezTo>
                    <a:pt x="114" y="98"/>
                    <a:pt x="115" y="101"/>
                    <a:pt x="117" y="103"/>
                  </a:cubicBezTo>
                  <a:cubicBezTo>
                    <a:pt x="119" y="104"/>
                    <a:pt x="122" y="106"/>
                    <a:pt x="127" y="108"/>
                  </a:cubicBezTo>
                  <a:cubicBezTo>
                    <a:pt x="129" y="109"/>
                    <a:pt x="131" y="110"/>
                    <a:pt x="133" y="110"/>
                  </a:cubicBezTo>
                  <a:cubicBezTo>
                    <a:pt x="142" y="114"/>
                    <a:pt x="149" y="117"/>
                    <a:pt x="154" y="120"/>
                  </a:cubicBezTo>
                  <a:cubicBezTo>
                    <a:pt x="159" y="123"/>
                    <a:pt x="163" y="127"/>
                    <a:pt x="166" y="132"/>
                  </a:cubicBezTo>
                  <a:cubicBezTo>
                    <a:pt x="169" y="137"/>
                    <a:pt x="171" y="143"/>
                    <a:pt x="171" y="150"/>
                  </a:cubicBezTo>
                  <a:cubicBezTo>
                    <a:pt x="171" y="160"/>
                    <a:pt x="168" y="169"/>
                    <a:pt x="161" y="1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665840" y="1482180"/>
            <a:ext cx="52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28529" y="2605398"/>
            <a:ext cx="51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73054" y="3735015"/>
            <a:ext cx="51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63859" y="4810289"/>
            <a:ext cx="514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093891" y="1566649"/>
            <a:ext cx="803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Не только в прошедшем времени индикатива, но и в инфинитиве СВ встречается чаще, чем НСВ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348276" y="335142"/>
            <a:ext cx="1952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Выводы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F01F2C22-E2E9-4A8A-9AD5-51A9666973D0}"/>
              </a:ext>
            </a:extLst>
          </p:cNvPr>
          <p:cNvSpPr/>
          <p:nvPr/>
        </p:nvSpPr>
        <p:spPr>
          <a:xfrm>
            <a:off x="298710" y="6310580"/>
            <a:ext cx="1266140" cy="269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FF42CB2-2077-4ABF-8BF9-B1A340CDFC30}"/>
              </a:ext>
            </a:extLst>
          </p:cNvPr>
          <p:cNvSpPr txBox="1"/>
          <p:nvPr/>
        </p:nvSpPr>
        <p:spPr>
          <a:xfrm>
            <a:off x="3093891" y="2542203"/>
            <a:ext cx="803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Переходные глаголы требуют СВ больше, чем непереходные 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C10481-5E04-47EB-B719-A1E34612072A}"/>
              </a:ext>
            </a:extLst>
          </p:cNvPr>
          <p:cNvSpPr txBox="1"/>
          <p:nvPr/>
        </p:nvSpPr>
        <p:spPr>
          <a:xfrm>
            <a:off x="3093891" y="3511050"/>
            <a:ext cx="803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Большинство пассивных причастий (не обязательно прошедшего времени, и не обязательно краткие) образуются от СВ 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50C51B-2D17-4794-AF91-4713D386C3F7}"/>
              </a:ext>
            </a:extLst>
          </p:cNvPr>
          <p:cNvSpPr txBox="1"/>
          <p:nvPr/>
        </p:nvSpPr>
        <p:spPr>
          <a:xfrm>
            <a:off x="3093891" y="4417806"/>
            <a:ext cx="803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Формы глаголов во втором лице индикатива в два раза чаще образуются у глаголов СВ, чем формы первого и третьего лица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2573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0A42C6-3AD0-4789-B99B-41116C61D3B8}"/>
              </a:ext>
            </a:extLst>
          </p:cNvPr>
          <p:cNvSpPr txBox="1"/>
          <p:nvPr/>
        </p:nvSpPr>
        <p:spPr>
          <a:xfrm>
            <a:off x="2897352" y="2991628"/>
            <a:ext cx="5876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Благодарю за внимание! 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2AEB873-FFDF-4337-8584-60B15F9074AB}"/>
              </a:ext>
            </a:extLst>
          </p:cNvPr>
          <p:cNvSpPr/>
          <p:nvPr/>
        </p:nvSpPr>
        <p:spPr>
          <a:xfrm>
            <a:off x="298710" y="6310580"/>
            <a:ext cx="1266140" cy="269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033423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Rectangle 12"/>
          <p:cNvSpPr/>
          <p:nvPr/>
        </p:nvSpPr>
        <p:spPr>
          <a:xfrm>
            <a:off x="47271" y="61824"/>
            <a:ext cx="5300871" cy="59104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7535" y="1017157"/>
            <a:ext cx="25921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  <a:latin typeface="+mj-lt"/>
              </a:rPr>
              <a:t>DATA SET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7536" y="1812407"/>
            <a:ext cx="50794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Зависимость категории вида от частотности в корпусах разных жанров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7535" y="3276600"/>
            <a:ext cx="4023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+mj-lt"/>
                <a:hlinkClick r:id="rId2"/>
              </a:rPr>
              <a:t>https://dataverse.no/dataverse/root/?q=russian+aspect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ru-RU" sz="2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F6F5DEC-16D4-4DFC-BE35-C584C5CF34AD}"/>
              </a:ext>
            </a:extLst>
          </p:cNvPr>
          <p:cNvSpPr/>
          <p:nvPr/>
        </p:nvSpPr>
        <p:spPr>
          <a:xfrm>
            <a:off x="298710" y="6310580"/>
            <a:ext cx="1266140" cy="269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</a:p>
        </p:txBody>
      </p:sp>
      <p:sp>
        <p:nvSpPr>
          <p:cNvPr id="4" name="AutoShape 2" descr="DataverseNO homepage">
            <a:extLst>
              <a:ext uri="{FF2B5EF4-FFF2-40B4-BE49-F238E27FC236}">
                <a16:creationId xmlns:a16="http://schemas.microsoft.com/office/drawing/2014/main" id="{990146EA-8845-4740-A7FF-FD9C0372C3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781C86-93E3-435C-A3E4-BEA985400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60" t="35876" r="7062" b="6392"/>
          <a:stretch/>
        </p:blipFill>
        <p:spPr>
          <a:xfrm>
            <a:off x="5441018" y="1017157"/>
            <a:ext cx="6658106" cy="38014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32BAB1-82E4-4F95-9871-A18929A0A4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" t="13817" r="56522" b="71330"/>
          <a:stretch/>
        </p:blipFill>
        <p:spPr>
          <a:xfrm>
            <a:off x="8371002" y="4951371"/>
            <a:ext cx="3603487" cy="6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02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253050" y="2"/>
            <a:ext cx="3938950" cy="6857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602667" y="1697668"/>
            <a:ext cx="42257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+mj-lt"/>
              </a:rPr>
              <a:t>Устройство 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  <a:p>
            <a:r>
              <a:rPr lang="ru-RU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корпуса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ru-RU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«</a:t>
            </a:r>
            <a:r>
              <a:rPr 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rus.journ</a:t>
            </a:r>
            <a:r>
              <a:rPr lang="ru-RU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» 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70623" y="3567832"/>
            <a:ext cx="3165322" cy="142000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ea typeface="Roboto Condensed Light" panose="02000000000000000000" pitchFamily="2" charset="0"/>
                <a:cs typeface="Roboto Condensed Light" panose="02000000000000000000" pitchFamily="2" charset="0"/>
              </a:rPr>
              <a:t>1) Token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ea typeface="Roboto Condensed Light" panose="02000000000000000000" pitchFamily="2" charset="0"/>
                <a:cs typeface="Roboto Condensed Light" panose="02000000000000000000" pitchFamily="2" charset="0"/>
              </a:rPr>
              <a:t>2) Type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ea typeface="Roboto Condensed Light" panose="02000000000000000000" pitchFamily="2" charset="0"/>
                <a:cs typeface="Roboto Condensed Light" panose="02000000000000000000" pitchFamily="2" charset="0"/>
              </a:rPr>
              <a:t>3) Verbal categories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9"/>
          </p:nvPr>
        </p:nvSpPr>
        <p:spPr/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16808DF-8463-43AB-973C-8C13D6CC8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96" t="26268" r="15215" b="12440"/>
          <a:stretch/>
        </p:blipFill>
        <p:spPr>
          <a:xfrm>
            <a:off x="0" y="1600516"/>
            <a:ext cx="8164676" cy="3293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143CB7F-58BB-4408-8243-0FBC840BF4A4}"/>
              </a:ext>
            </a:extLst>
          </p:cNvPr>
          <p:cNvSpPr/>
          <p:nvPr/>
        </p:nvSpPr>
        <p:spPr>
          <a:xfrm>
            <a:off x="298710" y="6310580"/>
            <a:ext cx="1266140" cy="269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</a:p>
        </p:txBody>
      </p:sp>
      <p:sp>
        <p:nvSpPr>
          <p:cNvPr id="3" name="Стрелка: вниз 2">
            <a:extLst>
              <a:ext uri="{FF2B5EF4-FFF2-40B4-BE49-F238E27FC236}">
                <a16:creationId xmlns:a16="http://schemas.microsoft.com/office/drawing/2014/main" id="{3F8B856D-FE0F-4BB2-B3A7-E452C43B67BE}"/>
              </a:ext>
            </a:extLst>
          </p:cNvPr>
          <p:cNvSpPr/>
          <p:nvPr/>
        </p:nvSpPr>
        <p:spPr>
          <a:xfrm>
            <a:off x="6489806" y="772998"/>
            <a:ext cx="367645" cy="7070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927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51553" y="834168"/>
            <a:ext cx="1628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accent3"/>
                </a:solidFill>
                <a:latin typeface="+mj-lt"/>
              </a:rPr>
              <a:t>Шаг 1</a:t>
            </a:r>
            <a:endParaRPr lang="en-US" sz="4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51554" y="1629418"/>
            <a:ext cx="3459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Составить частотный список лемм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51553" y="2764566"/>
            <a:ext cx="2316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Цель на будущее: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51553" y="3164676"/>
            <a:ext cx="4725610" cy="1881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50000"/>
                  </a:schemeClr>
                </a:solidFill>
              </a:rPr>
              <a:t>- в получившемся списке выделить группы предикатов с опорой на семантическую классификацию Маслова – </a:t>
            </a:r>
            <a:r>
              <a:rPr lang="ru-RU" sz="2000" dirty="0" err="1">
                <a:solidFill>
                  <a:schemeClr val="bg1">
                    <a:lumMod val="50000"/>
                  </a:schemeClr>
                </a:solidFill>
              </a:rPr>
              <a:t>Вендлера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[19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</a:rPr>
              <a:t>67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]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3B1384C-E08D-4222-8C52-5541E04765C6}"/>
              </a:ext>
            </a:extLst>
          </p:cNvPr>
          <p:cNvSpPr/>
          <p:nvPr/>
        </p:nvSpPr>
        <p:spPr>
          <a:xfrm>
            <a:off x="298710" y="6310580"/>
            <a:ext cx="1266140" cy="269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4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D30EBD-3D4B-4C68-B975-75DA50CD54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83" t="17301" r="53224" b="6882"/>
          <a:stretch/>
        </p:blipFill>
        <p:spPr>
          <a:xfrm>
            <a:off x="414837" y="356771"/>
            <a:ext cx="6406890" cy="5781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190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51553" y="834168"/>
            <a:ext cx="1628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accent2"/>
                </a:solidFill>
                <a:latin typeface="+mj-lt"/>
              </a:rPr>
              <a:t>Шаг 2</a:t>
            </a:r>
            <a:endParaRPr lang="en-US" sz="4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51554" y="1629418"/>
            <a:ext cx="3459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Посмотреть зависимость вида от времени и проверить гипотезу: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51553" y="3286442"/>
            <a:ext cx="3999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в прошедшем времени будет больше глаголов совершенного вида (а еще, возможно, и в будущем простом) </a:t>
            </a:r>
          </a:p>
          <a:p>
            <a:endParaRPr lang="ru-RU" sz="2000" i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r>
              <a:rPr lang="ru-RU" sz="2000" i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ru-RU" sz="2000" i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ru-RU" sz="2000" i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но будущее простое оказалось вообще не частотным в корпусе </a:t>
            </a:r>
            <a:endParaRPr lang="en-US" sz="2000" i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3B1384C-E08D-4222-8C52-5541E04765C6}"/>
              </a:ext>
            </a:extLst>
          </p:cNvPr>
          <p:cNvSpPr/>
          <p:nvPr/>
        </p:nvSpPr>
        <p:spPr>
          <a:xfrm>
            <a:off x="298710" y="6310580"/>
            <a:ext cx="1266140" cy="269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5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8D71CA-2872-4B7C-9ACC-FEB00B27E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97" t="50000" r="567" b="7982"/>
          <a:stretch/>
        </p:blipFill>
        <p:spPr>
          <a:xfrm>
            <a:off x="541612" y="2089315"/>
            <a:ext cx="5896124" cy="3237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5261493-1A1E-493E-A842-20DF904B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7" t="31015" r="48815" b="61512"/>
          <a:stretch/>
        </p:blipFill>
        <p:spPr>
          <a:xfrm>
            <a:off x="541612" y="1255979"/>
            <a:ext cx="6325140" cy="5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17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51553" y="834168"/>
            <a:ext cx="1628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Шаг 3</a:t>
            </a:r>
            <a:endParaRPr lang="en-US" sz="40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51554" y="1629418"/>
            <a:ext cx="3459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Посмотреть зависимость вида от переходности и проверить гипотезу: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51553" y="3286442"/>
            <a:ext cx="3999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переходные глаголы будут чаще употребляться в форме совершенного вида </a:t>
            </a:r>
            <a:endParaRPr lang="en-US" sz="2000" i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3B1384C-E08D-4222-8C52-5541E04765C6}"/>
              </a:ext>
            </a:extLst>
          </p:cNvPr>
          <p:cNvSpPr/>
          <p:nvPr/>
        </p:nvSpPr>
        <p:spPr>
          <a:xfrm>
            <a:off x="298710" y="6310580"/>
            <a:ext cx="1266140" cy="269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6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2E6A4-0AFD-457E-888C-FC2EAE834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50" t="54275" r="692" b="8661"/>
          <a:stretch/>
        </p:blipFill>
        <p:spPr>
          <a:xfrm>
            <a:off x="764901" y="2319811"/>
            <a:ext cx="5489636" cy="2948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F9F2BC-A569-4EB6-BA3E-79547482D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7" t="29828" r="49597" b="64124"/>
          <a:stretch/>
        </p:blipFill>
        <p:spPr>
          <a:xfrm>
            <a:off x="462116" y="1546018"/>
            <a:ext cx="6095207" cy="45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67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51553" y="834168"/>
            <a:ext cx="1628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Шаг 4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51553" y="1542054"/>
            <a:ext cx="3459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Вытащить из столбца с причастиями только заполненные ячейки (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pass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или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act)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и проверить гипотезу :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26967" y="3681100"/>
            <a:ext cx="39999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пассивные причастия с большей вероятностью образуются от глаголов совершенного вида, чем активные причастия </a:t>
            </a:r>
            <a:endParaRPr lang="en-US" sz="2000" i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3B1384C-E08D-4222-8C52-5541E04765C6}"/>
              </a:ext>
            </a:extLst>
          </p:cNvPr>
          <p:cNvSpPr/>
          <p:nvPr/>
        </p:nvSpPr>
        <p:spPr>
          <a:xfrm>
            <a:off x="298710" y="6310580"/>
            <a:ext cx="1266140" cy="269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7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53AB27-3184-4AE4-96BB-6B1350430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6" t="22486" r="50000" b="64261"/>
          <a:stretch/>
        </p:blipFill>
        <p:spPr>
          <a:xfrm>
            <a:off x="471341" y="1188111"/>
            <a:ext cx="6204742" cy="102148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3008F6-A883-42C1-882A-CFBB2F373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92" t="55120" b="7982"/>
          <a:stretch/>
        </p:blipFill>
        <p:spPr>
          <a:xfrm>
            <a:off x="471341" y="2389002"/>
            <a:ext cx="6204742" cy="2792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871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51553" y="834168"/>
            <a:ext cx="1628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rgbClr val="6F9965"/>
                </a:solidFill>
                <a:latin typeface="+mj-lt"/>
              </a:rPr>
              <a:t>Шаг 5</a:t>
            </a:r>
            <a:endParaRPr lang="en-US" sz="4000" b="1" dirty="0">
              <a:solidFill>
                <a:srgbClr val="6F9965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51553" y="1542054"/>
            <a:ext cx="34593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Сделать график только для «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pass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»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причастий, которым соответствует «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past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»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из столбика «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Tense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» и проверить гипотезу :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51553" y="3850378"/>
            <a:ext cx="39999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пассивные причастия прошедшего времени в подавляющем большинстве должны образовываться от глаголов СВ </a:t>
            </a:r>
          </a:p>
          <a:p>
            <a:endParaRPr lang="ru-RU" sz="2000" i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r>
              <a:rPr lang="ru-RU" sz="20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&gt; </a:t>
            </a:r>
            <a:r>
              <a:rPr lang="ru-RU" sz="20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так и есть! </a:t>
            </a:r>
            <a:endParaRPr lang="en-US" sz="2000" i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3B1384C-E08D-4222-8C52-5541E04765C6}"/>
              </a:ext>
            </a:extLst>
          </p:cNvPr>
          <p:cNvSpPr/>
          <p:nvPr/>
        </p:nvSpPr>
        <p:spPr>
          <a:xfrm>
            <a:off x="298710" y="6310580"/>
            <a:ext cx="1266140" cy="269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8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7213EF-3C74-421E-931D-78C77D90F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7" t="22485" r="51443" b="62062"/>
          <a:stretch/>
        </p:blipFill>
        <p:spPr>
          <a:xfrm>
            <a:off x="433633" y="834168"/>
            <a:ext cx="6536299" cy="128686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4472A4-7C9C-4C93-8861-0A62F2D84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24" t="54434" r="877" b="7982"/>
          <a:stretch/>
        </p:blipFill>
        <p:spPr>
          <a:xfrm>
            <a:off x="527901" y="2392849"/>
            <a:ext cx="5872899" cy="275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641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51553" y="834168"/>
            <a:ext cx="1628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Шаг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51553" y="1542054"/>
            <a:ext cx="3459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Проверить, что краткие прилагательные (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pass)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образуются от глаголов СВ 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51553" y="3850378"/>
            <a:ext cx="3999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000" i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r>
              <a:rPr lang="ru-RU" sz="20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&gt; </a:t>
            </a:r>
            <a:r>
              <a:rPr lang="ru-RU" sz="20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так и есть! </a:t>
            </a:r>
            <a:endParaRPr lang="en-US" sz="2000" i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3B1384C-E08D-4222-8C52-5541E04765C6}"/>
              </a:ext>
            </a:extLst>
          </p:cNvPr>
          <p:cNvSpPr/>
          <p:nvPr/>
        </p:nvSpPr>
        <p:spPr>
          <a:xfrm>
            <a:off x="298710" y="6310580"/>
            <a:ext cx="1266140" cy="269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0A4220-77AF-444F-8B1E-8A032CC4C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3" t="24123" r="50682" b="63574"/>
          <a:stretch/>
        </p:blipFill>
        <p:spPr>
          <a:xfrm>
            <a:off x="698334" y="1196051"/>
            <a:ext cx="5665221" cy="87574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FDEC132-CB5B-47B4-800A-839E0A254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45" t="53190" r="-593" b="14049"/>
          <a:stretch/>
        </p:blipFill>
        <p:spPr>
          <a:xfrm>
            <a:off x="661666" y="2383352"/>
            <a:ext cx="5738558" cy="2428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3864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.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B658"/>
      </a:accent1>
      <a:accent2>
        <a:srgbClr val="DA8E50"/>
      </a:accent2>
      <a:accent3>
        <a:srgbClr val="9F664B"/>
      </a:accent3>
      <a:accent4>
        <a:srgbClr val="423745"/>
      </a:accent4>
      <a:accent5>
        <a:srgbClr val="312933"/>
      </a:accent5>
      <a:accent6>
        <a:srgbClr val="00263B"/>
      </a:accent6>
      <a:hlink>
        <a:srgbClr val="0563C1"/>
      </a:hlink>
      <a:folHlink>
        <a:srgbClr val="954F72"/>
      </a:folHlink>
    </a:clrScheme>
    <a:fontScheme name="Custom 1">
      <a:majorFont>
        <a:latin typeface="Raleway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342</Words>
  <Application>Microsoft Office PowerPoint</Application>
  <PresentationFormat>Широкоэкранный</PresentationFormat>
  <Paragraphs>59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Lato</vt:lpstr>
      <vt:lpstr>Raleway</vt:lpstr>
      <vt:lpstr>Roboto Condensed Light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bachtiar nurhakim</dc:creator>
  <cp:lastModifiedBy>Professional</cp:lastModifiedBy>
  <cp:revision>36</cp:revision>
  <dcterms:created xsi:type="dcterms:W3CDTF">2018-10-04T04:26:53Z</dcterms:created>
  <dcterms:modified xsi:type="dcterms:W3CDTF">2021-04-04T20:11:57Z</dcterms:modified>
</cp:coreProperties>
</file>